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ae083fd26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ae083fd26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bd0eda6d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bd0eda6d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bae083fd26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bae083fd26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8181345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c8181345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ae083fd26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ae083fd26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ae083fd26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ae083fd26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ae083fd26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bae083fd26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www.utahforwardparty.org/state_convention_20260411" TargetMode="External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forwardparty.com/" TargetMode="External"/><Relationship Id="rId4" Type="http://schemas.openxmlformats.org/officeDocument/2006/relationships/hyperlink" Target="https://www.forwardparty.com/podcast/" TargetMode="External"/><Relationship Id="rId5" Type="http://schemas.openxmlformats.org/officeDocument/2006/relationships/hyperlink" Target="https://www.utahforwardparty.org/" TargetMode="Externa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5700">
                <a:solidFill>
                  <a:schemeClr val="lt1"/>
                </a:solidFill>
              </a:rPr>
              <a:t>Not Left. Not Right. Forward</a:t>
            </a:r>
            <a:endParaRPr b="1" i="1" sz="57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000">
                <a:solidFill>
                  <a:schemeClr val="lt1"/>
                </a:solidFill>
              </a:rPr>
              <a:t>Forward Party of Utah</a:t>
            </a:r>
            <a:endParaRPr b="1" i="1"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Values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Rule of law, respect for the Constitution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and strengthen Democracy to restore the voters’ voice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American leadership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from the bottom up, not the top down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data to drive collaborative and effective solutions, regardless of their ideological source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Innovation and entrepreneurship are central to American culture and our future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Individual liberty, personal responsibility, and civic engagement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Treat everyone with respect and dignity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 with ethics, integrity, and compassion</a:t>
            </a:r>
            <a:endParaRPr/>
          </a:p>
        </p:txBody>
      </p:sp>
      <p:pic>
        <p:nvPicPr>
          <p:cNvPr id="62" name="Google Shape;62;p14" title="Utah Forward Party Symbo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3450" y="145775"/>
            <a:ext cx="1671550" cy="19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Filling vacancies in the state legislature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3290700" cy="3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Instead of having a special election, the Governor fills vacancies in the state legislature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Governor appoints a replacement, but party leadership/delegates select the replacement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174" y="1017725"/>
            <a:ext cx="5276450" cy="403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title="Utah Forward Party Symbo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0000" y="166600"/>
            <a:ext cx="917375" cy="10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Values in Action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About one third of current (10 of 29) Utah State Senators were appointed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2024, the incumbent reelection rate in the Utah State Legislature was 99%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March 2025, State Sen. Daniel Thatcher (SD11) left the Republican Party to </a:t>
            </a:r>
            <a:r>
              <a:rPr lang="en"/>
              <a:t>join</a:t>
            </a:r>
            <a:r>
              <a:rPr lang="en"/>
              <a:t> the Forward Party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October 2025, State Sen. Daniel Thatcher (SD11) announced he would be resigning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Instead of Forward Party leadership choosing a replacement, a special secure online approval vote was held for all the residents of SD11, regardless of party affiliation (first state legislature level use of approval voting)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December 2025, after winning the approval vote, Sen. Emily Buss took office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state legislature is trying to prevent this from ever happening again (SB194)</a:t>
            </a:r>
            <a:endParaRPr/>
          </a:p>
        </p:txBody>
      </p:sp>
      <p:pic>
        <p:nvPicPr>
          <p:cNvPr id="77" name="Google Shape;77;p16" title="Utah Forward Party Symbo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0000" y="166600"/>
            <a:ext cx="917375" cy="10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work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360060"/>
            <a:ext cx="532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Sen. Emily Buss sponsored SB 189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Creates High Growth District Grant program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Seeks t</a:t>
            </a:r>
            <a:r>
              <a:rPr lang="en" sz="1800"/>
              <a:t>o alleviate the burden on high-growth districts struggling with infrastructure needs due to fast-paced residential development.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SB 189 has passed Senate Education Committee with a favorable </a:t>
            </a:r>
            <a:r>
              <a:rPr lang="en" sz="2200"/>
              <a:t>recommendation</a:t>
            </a:r>
            <a:endParaRPr sz="22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135" y="1367125"/>
            <a:ext cx="273311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title="Utah Forward Party Symbo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0000" y="166600"/>
            <a:ext cx="917375" cy="10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Top Priorities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Election Process Reform: Make the election process more inclusive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Representative Voting Districts: Eliminate partisan gerrymandering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Representative Voting Methods: Eliminate the need to vote for the “lesser of two evils”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Campaign Finance Reform: Limit corporate and organizational donations to political campaigns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Government Transparency: Ethics reforms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 partisan influence: More non-partisan local and county races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Separation of Powers: Strong, independent branches of government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Government Accountability: Allow citizens to recall elected officials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Housing Availability: Increase availability and affordability</a:t>
            </a:r>
            <a:endParaRPr/>
          </a:p>
        </p:txBody>
      </p:sp>
      <p:pic>
        <p:nvPicPr>
          <p:cNvPr id="92" name="Google Shape;92;p18" title="Utah Forward Party Symbo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4700" y="93725"/>
            <a:ext cx="1320700" cy="15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13789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Growing Movement</a:t>
            </a:r>
            <a:endParaRPr/>
          </a:p>
        </p:txBody>
      </p:sp>
      <p:pic>
        <p:nvPicPr>
          <p:cNvPr id="98" name="Google Shape;98;p19" title="Utah Forward Party Symbo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9475" y="139238"/>
            <a:ext cx="945097" cy="11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311700" y="986500"/>
            <a:ext cx="3378900" cy="3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182742"/>
                </a:solidFill>
                <a:highlight>
                  <a:srgbClr val="FFFFFF"/>
                </a:highlight>
              </a:rPr>
              <a:t>Forward Party of Utah State Convention</a:t>
            </a:r>
            <a:endParaRPr b="1" sz="1850">
              <a:solidFill>
                <a:srgbClr val="18274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18274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82742"/>
              </a:buClr>
              <a:buSzPts val="1350"/>
              <a:buChar char="●"/>
            </a:pPr>
            <a:r>
              <a:rPr b="1" lang="en" sz="1350">
                <a:solidFill>
                  <a:srgbClr val="182742"/>
                </a:solidFill>
                <a:highlight>
                  <a:srgbClr val="FFFFFF"/>
                </a:highlight>
              </a:rPr>
              <a:t>When: April 11, 2026 at 10:00 AM</a:t>
            </a:r>
            <a:endParaRPr b="1" sz="1350">
              <a:solidFill>
                <a:srgbClr val="18274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82742"/>
              </a:buClr>
              <a:buSzPts val="1350"/>
              <a:buChar char="●"/>
            </a:pPr>
            <a:r>
              <a:rPr b="1" lang="en" sz="1350">
                <a:solidFill>
                  <a:srgbClr val="182742"/>
                </a:solidFill>
                <a:highlight>
                  <a:srgbClr val="FFFFFF"/>
                </a:highlight>
              </a:rPr>
              <a:t>Where: Salt Lake Community College 4600 S Redwood Rd, Taylorsville, 84123</a:t>
            </a:r>
            <a:endParaRPr b="1" sz="1350">
              <a:solidFill>
                <a:srgbClr val="18274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82742"/>
              </a:buClr>
              <a:buSzPts val="1350"/>
              <a:buChar char="●"/>
            </a:pPr>
            <a:r>
              <a:rPr b="1" lang="en" sz="1350">
                <a:solidFill>
                  <a:srgbClr val="182742"/>
                </a:solidFill>
                <a:highlight>
                  <a:srgbClr val="FFFFFF"/>
                </a:highlight>
              </a:rPr>
              <a:t>Who is invited:</a:t>
            </a:r>
            <a:endParaRPr b="1" sz="1350">
              <a:solidFill>
                <a:srgbClr val="182742"/>
              </a:solidFill>
              <a:highlight>
                <a:srgbClr val="FFFFFF"/>
              </a:highlight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rgbClr val="182742"/>
              </a:buClr>
              <a:buSzPts val="1350"/>
              <a:buChar char="○"/>
            </a:pPr>
            <a:r>
              <a:rPr b="1" lang="en" sz="1350">
                <a:solidFill>
                  <a:srgbClr val="182742"/>
                </a:solidFill>
                <a:highlight>
                  <a:srgbClr val="FFFFFF"/>
                </a:highlight>
              </a:rPr>
              <a:t>Only Forward Party members can vote in party proceedings</a:t>
            </a:r>
            <a:endParaRPr b="1" sz="1350">
              <a:solidFill>
                <a:srgbClr val="182742"/>
              </a:solidFill>
              <a:highlight>
                <a:srgbClr val="FFFFFF"/>
              </a:highlight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rgbClr val="182742"/>
              </a:buClr>
              <a:buSzPts val="1350"/>
              <a:buChar char="○"/>
            </a:pPr>
            <a:r>
              <a:rPr b="1" lang="en" sz="1350">
                <a:solidFill>
                  <a:srgbClr val="182742"/>
                </a:solidFill>
                <a:highlight>
                  <a:srgbClr val="FFFFFF"/>
                </a:highlight>
              </a:rPr>
              <a:t>Non-voting guests are also highly encouraged to attend!</a:t>
            </a:r>
            <a:endParaRPr b="1" sz="1350">
              <a:solidFill>
                <a:srgbClr val="18274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82742"/>
              </a:buClr>
              <a:buSzPts val="1350"/>
              <a:buChar char="●"/>
            </a:pPr>
            <a:r>
              <a:rPr b="1" lang="en" sz="1350">
                <a:solidFill>
                  <a:srgbClr val="182742"/>
                </a:solidFill>
                <a:highlight>
                  <a:srgbClr val="FFFFFF"/>
                </a:highlight>
              </a:rPr>
              <a:t>RSVP: </a:t>
            </a:r>
            <a:r>
              <a:rPr b="1" lang="en" sz="135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https://www.utahforwardparty.org/state_convention_20260411</a:t>
            </a:r>
            <a:r>
              <a:rPr b="1" lang="en" sz="1350">
                <a:solidFill>
                  <a:srgbClr val="182742"/>
                </a:solidFill>
                <a:highlight>
                  <a:srgbClr val="FFFFFF"/>
                </a:highlight>
              </a:rPr>
              <a:t> </a:t>
            </a:r>
            <a:endParaRPr b="1" sz="1350">
              <a:solidFill>
                <a:srgbClr val="182742"/>
              </a:solidFill>
              <a:highlight>
                <a:srgbClr val="FFFFFF"/>
              </a:highlight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4950" y="130983"/>
            <a:ext cx="3888113" cy="48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Forward Party: More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497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National Forward Party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https://www.forwardparty.com/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It’s Up to Us: A Forward Party Podcast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https://www.forwardparty.com/podcast/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Forward Party of Utah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https://www.utahforwardparty.org/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Upcoming Events: https://www.utahforwardparty.org/events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Cache County Forward Party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Email: cache@utahforwardparty.org</a:t>
            </a:r>
            <a:endParaRPr/>
          </a:p>
        </p:txBody>
      </p:sp>
      <p:pic>
        <p:nvPicPr>
          <p:cNvPr id="107" name="Google Shape;107;p20" title="Utah Forward Party Symbol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7000" y="805650"/>
            <a:ext cx="3268500" cy="38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